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3" r:id="rId5"/>
    <p:sldId id="262" r:id="rId6"/>
    <p:sldId id="261"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2745"/>
    <a:srgbClr val="529D8B"/>
    <a:srgbClr val="811D1C"/>
    <a:srgbClr val="273B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291"/>
    <p:restoredTop sz="94635"/>
  </p:normalViewPr>
  <p:slideViewPr>
    <p:cSldViewPr snapToGrid="0" snapToObjects="1">
      <p:cViewPr varScale="1">
        <p:scale>
          <a:sx n="109" d="100"/>
          <a:sy n="109" d="100"/>
        </p:scale>
        <p:origin x="48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536549"/>
            <a:ext cx="9144000" cy="2387600"/>
          </a:xfrm>
        </p:spPr>
        <p:txBody>
          <a:bodyPr anchor="t" anchorCtr="0">
            <a:normAutofit/>
          </a:bodyPr>
          <a:lstStyle>
            <a:lvl1pPr algn="ctr">
              <a:defRPr sz="4000"/>
            </a:lvl1pPr>
          </a:lstStyle>
          <a:p>
            <a:r>
              <a:rPr lang="en-US" dirty="0" smtClean="0"/>
              <a:t>Click to edit Master title style</a:t>
            </a:r>
            <a:endParaRPr lang="en-US" dirty="0"/>
          </a:p>
        </p:txBody>
      </p:sp>
      <p:cxnSp>
        <p:nvCxnSpPr>
          <p:cNvPr id="9" name="Straight Connector 8"/>
          <p:cNvCxnSpPr/>
          <p:nvPr userDrawn="1"/>
        </p:nvCxnSpPr>
        <p:spPr>
          <a:xfrm>
            <a:off x="696686" y="6278879"/>
            <a:ext cx="10903131" cy="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619834" y="6278879"/>
            <a:ext cx="6096000" cy="492443"/>
          </a:xfrm>
          <a:prstGeom prst="rect">
            <a:avLst/>
          </a:prstGeom>
        </p:spPr>
        <p:txBody>
          <a:bodyPr>
            <a:spAutoFit/>
          </a:bodyPr>
          <a:lstStyle/>
          <a:p>
            <a:pPr algn="l"/>
            <a:r>
              <a:rPr lang="en-US" sz="1300" b="0" i="0" dirty="0" smtClean="0">
                <a:solidFill>
                  <a:schemeClr val="tx1">
                    <a:lumMod val="85000"/>
                    <a:lumOff val="15000"/>
                  </a:schemeClr>
                </a:solidFill>
                <a:effectLst/>
                <a:latin typeface="Calibri" charset="0"/>
              </a:rPr>
              <a:t>The American</a:t>
            </a:r>
            <a:r>
              <a:rPr lang="en-US" sz="1300" b="0" i="0" baseline="0" dirty="0" smtClean="0">
                <a:solidFill>
                  <a:schemeClr val="tx1">
                    <a:lumMod val="85000"/>
                    <a:lumOff val="15000"/>
                  </a:schemeClr>
                </a:solidFill>
                <a:effectLst/>
                <a:latin typeface="Calibri" charset="0"/>
              </a:rPr>
              <a:t> University of Paris</a:t>
            </a:r>
          </a:p>
          <a:p>
            <a:pPr algn="l"/>
            <a:r>
              <a:rPr lang="en-US" sz="1300" b="0" i="0" baseline="0" dirty="0" err="1" smtClean="0">
                <a:solidFill>
                  <a:schemeClr val="tx1">
                    <a:lumMod val="85000"/>
                    <a:lumOff val="15000"/>
                  </a:schemeClr>
                </a:solidFill>
                <a:effectLst/>
                <a:latin typeface="Calibri" charset="0"/>
              </a:rPr>
              <a:t>www.aup.edu</a:t>
            </a:r>
            <a:r>
              <a:rPr lang="en-US" sz="1300" b="0" i="0" baseline="0" dirty="0" smtClean="0">
                <a:solidFill>
                  <a:schemeClr val="tx1">
                    <a:lumMod val="85000"/>
                    <a:lumOff val="15000"/>
                  </a:schemeClr>
                </a:solidFill>
                <a:effectLst/>
                <a:latin typeface="Calibri" charset="0"/>
              </a:rPr>
              <a:t> - 5, Boulevard de la Tour-</a:t>
            </a:r>
            <a:r>
              <a:rPr lang="en-US" sz="1300" b="0" i="0" baseline="0" dirty="0" err="1" smtClean="0">
                <a:solidFill>
                  <a:schemeClr val="tx1">
                    <a:lumMod val="85000"/>
                    <a:lumOff val="15000"/>
                  </a:schemeClr>
                </a:solidFill>
                <a:effectLst/>
                <a:latin typeface="Calibri" charset="0"/>
              </a:rPr>
              <a:t>Maubourg</a:t>
            </a:r>
            <a:r>
              <a:rPr lang="en-US" sz="1300" b="0" i="0" baseline="0" dirty="0" smtClean="0">
                <a:solidFill>
                  <a:schemeClr val="tx1">
                    <a:lumMod val="85000"/>
                    <a:lumOff val="15000"/>
                  </a:schemeClr>
                </a:solidFill>
                <a:effectLst/>
                <a:latin typeface="Calibri" charset="0"/>
              </a:rPr>
              <a:t>, 75007 Paris</a:t>
            </a: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57976" y="-167208"/>
            <a:ext cx="5676047" cy="3703756"/>
          </a:xfrm>
          <a:prstGeom prst="rect">
            <a:avLst/>
          </a:prstGeom>
        </p:spPr>
      </p:pic>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88246" y="6264193"/>
            <a:ext cx="777181" cy="507129"/>
          </a:xfrm>
          <a:prstGeom prst="rect">
            <a:avLst/>
          </a:prstGeom>
        </p:spPr>
      </p:pic>
    </p:spTree>
    <p:extLst>
      <p:ext uri="{BB962C8B-B14F-4D97-AF65-F5344CB8AC3E}">
        <p14:creationId xmlns:p14="http://schemas.microsoft.com/office/powerpoint/2010/main" val="46727920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TITLE+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27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reeform 6"/>
          <p:cNvSpPr/>
          <p:nvPr userDrawn="1"/>
        </p:nvSpPr>
        <p:spPr>
          <a:xfrm>
            <a:off x="-1" y="557561"/>
            <a:ext cx="6813395" cy="691376"/>
          </a:xfrm>
          <a:custGeom>
            <a:avLst/>
            <a:gdLst>
              <a:gd name="connsiteX0" fmla="*/ 0 w 5006898"/>
              <a:gd name="connsiteY0" fmla="*/ 0 h 892098"/>
              <a:gd name="connsiteX1" fmla="*/ 0 w 5006898"/>
              <a:gd name="connsiteY1" fmla="*/ 892098 h 892098"/>
              <a:gd name="connsiteX2" fmla="*/ 5006898 w 5006898"/>
              <a:gd name="connsiteY2" fmla="*/ 892098 h 892098"/>
              <a:gd name="connsiteX3" fmla="*/ 4337824 w 5006898"/>
              <a:gd name="connsiteY3" fmla="*/ 100361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15521 w 5006898"/>
              <a:gd name="connsiteY3" fmla="*/ 33453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22302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0 h 892098"/>
              <a:gd name="connsiteX4" fmla="*/ 0 w 5006898"/>
              <a:gd name="connsiteY4" fmla="*/ 0 h 892098"/>
              <a:gd name="connsiteX0" fmla="*/ 0 w 5352586"/>
              <a:gd name="connsiteY0" fmla="*/ 0 h 892098"/>
              <a:gd name="connsiteX1" fmla="*/ 0 w 5352586"/>
              <a:gd name="connsiteY1" fmla="*/ 892098 h 892098"/>
              <a:gd name="connsiteX2" fmla="*/ 5352586 w 5352586"/>
              <a:gd name="connsiteY2" fmla="*/ 892098 h 892098"/>
              <a:gd name="connsiteX3" fmla="*/ 4304370 w 5352586"/>
              <a:gd name="connsiteY3" fmla="*/ 0 h 892098"/>
              <a:gd name="connsiteX4" fmla="*/ 0 w 5352586"/>
              <a:gd name="connsiteY4" fmla="*/ 0 h 892098"/>
              <a:gd name="connsiteX0" fmla="*/ 0 w 4925346"/>
              <a:gd name="connsiteY0" fmla="*/ 0 h 892098"/>
              <a:gd name="connsiteX1" fmla="*/ 0 w 4925346"/>
              <a:gd name="connsiteY1" fmla="*/ 892098 h 892098"/>
              <a:gd name="connsiteX2" fmla="*/ 4925346 w 4925346"/>
              <a:gd name="connsiteY2" fmla="*/ 877710 h 892098"/>
              <a:gd name="connsiteX3" fmla="*/ 4304370 w 4925346"/>
              <a:gd name="connsiteY3" fmla="*/ 0 h 892098"/>
              <a:gd name="connsiteX4" fmla="*/ 0 w 4925346"/>
              <a:gd name="connsiteY4" fmla="*/ 0 h 8920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5346" h="892098">
                <a:moveTo>
                  <a:pt x="0" y="0"/>
                </a:moveTo>
                <a:lnTo>
                  <a:pt x="0" y="892098"/>
                </a:lnTo>
                <a:lnTo>
                  <a:pt x="4925346" y="877710"/>
                </a:lnTo>
                <a:lnTo>
                  <a:pt x="4304370" y="0"/>
                </a:lnTo>
                <a:lnTo>
                  <a:pt x="0" y="0"/>
                </a:lnTo>
                <a:close/>
              </a:path>
            </a:pathLst>
          </a:custGeom>
          <a:solidFill>
            <a:srgbClr val="27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40467"/>
            <a:ext cx="10515600" cy="1325563"/>
          </a:xfrm>
        </p:spPr>
        <p:txBody>
          <a:bodyPr>
            <a:normAutofit/>
          </a:bodyPr>
          <a:lstStyle>
            <a:lvl1pPr>
              <a:defRPr sz="3000">
                <a:solidFill>
                  <a:schemeClr val="bg1"/>
                </a:solidFill>
              </a:defRPr>
            </a:lvl1pPr>
          </a:lstStyle>
          <a:p>
            <a:r>
              <a:rPr lang="en-US" dirty="0" smtClean="0"/>
              <a:t>Click to edit Master title style</a:t>
            </a:r>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8019110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273B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669073"/>
            <a:ext cx="10515600" cy="550789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212029896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SUBTITLE+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811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reeform 6"/>
          <p:cNvSpPr/>
          <p:nvPr userDrawn="1"/>
        </p:nvSpPr>
        <p:spPr>
          <a:xfrm>
            <a:off x="-1" y="557561"/>
            <a:ext cx="6813395" cy="691376"/>
          </a:xfrm>
          <a:custGeom>
            <a:avLst/>
            <a:gdLst>
              <a:gd name="connsiteX0" fmla="*/ 0 w 5006898"/>
              <a:gd name="connsiteY0" fmla="*/ 0 h 892098"/>
              <a:gd name="connsiteX1" fmla="*/ 0 w 5006898"/>
              <a:gd name="connsiteY1" fmla="*/ 892098 h 892098"/>
              <a:gd name="connsiteX2" fmla="*/ 5006898 w 5006898"/>
              <a:gd name="connsiteY2" fmla="*/ 892098 h 892098"/>
              <a:gd name="connsiteX3" fmla="*/ 4337824 w 5006898"/>
              <a:gd name="connsiteY3" fmla="*/ 100361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15521 w 5006898"/>
              <a:gd name="connsiteY3" fmla="*/ 33453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22302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0 h 892098"/>
              <a:gd name="connsiteX4" fmla="*/ 0 w 5006898"/>
              <a:gd name="connsiteY4" fmla="*/ 0 h 892098"/>
              <a:gd name="connsiteX0" fmla="*/ 0 w 5352586"/>
              <a:gd name="connsiteY0" fmla="*/ 0 h 892098"/>
              <a:gd name="connsiteX1" fmla="*/ 0 w 5352586"/>
              <a:gd name="connsiteY1" fmla="*/ 892098 h 892098"/>
              <a:gd name="connsiteX2" fmla="*/ 5352586 w 5352586"/>
              <a:gd name="connsiteY2" fmla="*/ 892098 h 892098"/>
              <a:gd name="connsiteX3" fmla="*/ 4304370 w 5352586"/>
              <a:gd name="connsiteY3" fmla="*/ 0 h 892098"/>
              <a:gd name="connsiteX4" fmla="*/ 0 w 5352586"/>
              <a:gd name="connsiteY4" fmla="*/ 0 h 892098"/>
              <a:gd name="connsiteX0" fmla="*/ 0 w 4925346"/>
              <a:gd name="connsiteY0" fmla="*/ 0 h 892098"/>
              <a:gd name="connsiteX1" fmla="*/ 0 w 4925346"/>
              <a:gd name="connsiteY1" fmla="*/ 892098 h 892098"/>
              <a:gd name="connsiteX2" fmla="*/ 4925346 w 4925346"/>
              <a:gd name="connsiteY2" fmla="*/ 877710 h 892098"/>
              <a:gd name="connsiteX3" fmla="*/ 4304370 w 4925346"/>
              <a:gd name="connsiteY3" fmla="*/ 0 h 892098"/>
              <a:gd name="connsiteX4" fmla="*/ 0 w 4925346"/>
              <a:gd name="connsiteY4" fmla="*/ 0 h 8920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5346" h="892098">
                <a:moveTo>
                  <a:pt x="0" y="0"/>
                </a:moveTo>
                <a:lnTo>
                  <a:pt x="0" y="892098"/>
                </a:lnTo>
                <a:lnTo>
                  <a:pt x="4925346" y="877710"/>
                </a:lnTo>
                <a:lnTo>
                  <a:pt x="4304370" y="0"/>
                </a:lnTo>
                <a:lnTo>
                  <a:pt x="0" y="0"/>
                </a:lnTo>
                <a:close/>
              </a:path>
            </a:pathLst>
          </a:custGeom>
          <a:solidFill>
            <a:srgbClr val="811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40467"/>
            <a:ext cx="10515600" cy="1325563"/>
          </a:xfrm>
        </p:spPr>
        <p:txBody>
          <a:bodyPr>
            <a:normAutofit/>
          </a:bodyPr>
          <a:lstStyle>
            <a:lvl1pPr>
              <a:defRPr sz="3000">
                <a:solidFill>
                  <a:schemeClr val="bg1"/>
                </a:solidFill>
              </a:defRPr>
            </a:lvl1pPr>
          </a:lstStyle>
          <a:p>
            <a:r>
              <a:rPr lang="en-US" dirty="0" smtClean="0"/>
              <a:t>Click to edit Master title style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81577824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811D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669073"/>
            <a:ext cx="10515600" cy="550789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93729675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SUBTITLE+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529D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reeform 6"/>
          <p:cNvSpPr/>
          <p:nvPr userDrawn="1"/>
        </p:nvSpPr>
        <p:spPr>
          <a:xfrm>
            <a:off x="-1" y="557561"/>
            <a:ext cx="6813395" cy="691376"/>
          </a:xfrm>
          <a:custGeom>
            <a:avLst/>
            <a:gdLst>
              <a:gd name="connsiteX0" fmla="*/ 0 w 5006898"/>
              <a:gd name="connsiteY0" fmla="*/ 0 h 892098"/>
              <a:gd name="connsiteX1" fmla="*/ 0 w 5006898"/>
              <a:gd name="connsiteY1" fmla="*/ 892098 h 892098"/>
              <a:gd name="connsiteX2" fmla="*/ 5006898 w 5006898"/>
              <a:gd name="connsiteY2" fmla="*/ 892098 h 892098"/>
              <a:gd name="connsiteX3" fmla="*/ 4337824 w 5006898"/>
              <a:gd name="connsiteY3" fmla="*/ 100361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15521 w 5006898"/>
              <a:gd name="connsiteY3" fmla="*/ 33453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22302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0 h 892098"/>
              <a:gd name="connsiteX4" fmla="*/ 0 w 5006898"/>
              <a:gd name="connsiteY4" fmla="*/ 0 h 892098"/>
              <a:gd name="connsiteX0" fmla="*/ 0 w 5352586"/>
              <a:gd name="connsiteY0" fmla="*/ 0 h 892098"/>
              <a:gd name="connsiteX1" fmla="*/ 0 w 5352586"/>
              <a:gd name="connsiteY1" fmla="*/ 892098 h 892098"/>
              <a:gd name="connsiteX2" fmla="*/ 5352586 w 5352586"/>
              <a:gd name="connsiteY2" fmla="*/ 892098 h 892098"/>
              <a:gd name="connsiteX3" fmla="*/ 4304370 w 5352586"/>
              <a:gd name="connsiteY3" fmla="*/ 0 h 892098"/>
              <a:gd name="connsiteX4" fmla="*/ 0 w 5352586"/>
              <a:gd name="connsiteY4" fmla="*/ 0 h 892098"/>
              <a:gd name="connsiteX0" fmla="*/ 0 w 4925346"/>
              <a:gd name="connsiteY0" fmla="*/ 0 h 892098"/>
              <a:gd name="connsiteX1" fmla="*/ 0 w 4925346"/>
              <a:gd name="connsiteY1" fmla="*/ 892098 h 892098"/>
              <a:gd name="connsiteX2" fmla="*/ 4925346 w 4925346"/>
              <a:gd name="connsiteY2" fmla="*/ 877710 h 892098"/>
              <a:gd name="connsiteX3" fmla="*/ 4304370 w 4925346"/>
              <a:gd name="connsiteY3" fmla="*/ 0 h 892098"/>
              <a:gd name="connsiteX4" fmla="*/ 0 w 4925346"/>
              <a:gd name="connsiteY4" fmla="*/ 0 h 8920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5346" h="892098">
                <a:moveTo>
                  <a:pt x="0" y="0"/>
                </a:moveTo>
                <a:lnTo>
                  <a:pt x="0" y="892098"/>
                </a:lnTo>
                <a:lnTo>
                  <a:pt x="4925346" y="877710"/>
                </a:lnTo>
                <a:lnTo>
                  <a:pt x="4304370" y="0"/>
                </a:lnTo>
                <a:lnTo>
                  <a:pt x="0" y="0"/>
                </a:lnTo>
                <a:close/>
              </a:path>
            </a:pathLst>
          </a:custGeom>
          <a:solidFill>
            <a:srgbClr val="529D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40467"/>
            <a:ext cx="10515600" cy="1325563"/>
          </a:xfrm>
        </p:spPr>
        <p:txBody>
          <a:bodyPr>
            <a:normAutofit/>
          </a:bodyPr>
          <a:lstStyle>
            <a:lvl1pPr>
              <a:defRPr sz="3000">
                <a:solidFill>
                  <a:schemeClr val="bg1"/>
                </a:solidFill>
              </a:defRPr>
            </a:lvl1pPr>
          </a:lstStyle>
          <a:p>
            <a:r>
              <a:rPr lang="en-US" dirty="0" smtClean="0"/>
              <a:t>Click to edit Master title style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187587161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529D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669073"/>
            <a:ext cx="10515600" cy="550789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129665119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_SUBTITLE+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662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reeform 6"/>
          <p:cNvSpPr/>
          <p:nvPr userDrawn="1"/>
        </p:nvSpPr>
        <p:spPr>
          <a:xfrm>
            <a:off x="-1" y="557561"/>
            <a:ext cx="6813395" cy="691376"/>
          </a:xfrm>
          <a:custGeom>
            <a:avLst/>
            <a:gdLst>
              <a:gd name="connsiteX0" fmla="*/ 0 w 5006898"/>
              <a:gd name="connsiteY0" fmla="*/ 0 h 892098"/>
              <a:gd name="connsiteX1" fmla="*/ 0 w 5006898"/>
              <a:gd name="connsiteY1" fmla="*/ 892098 h 892098"/>
              <a:gd name="connsiteX2" fmla="*/ 5006898 w 5006898"/>
              <a:gd name="connsiteY2" fmla="*/ 892098 h 892098"/>
              <a:gd name="connsiteX3" fmla="*/ 4337824 w 5006898"/>
              <a:gd name="connsiteY3" fmla="*/ 100361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15521 w 5006898"/>
              <a:gd name="connsiteY3" fmla="*/ 33453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22302 h 892098"/>
              <a:gd name="connsiteX4" fmla="*/ 0 w 5006898"/>
              <a:gd name="connsiteY4" fmla="*/ 0 h 892098"/>
              <a:gd name="connsiteX0" fmla="*/ 0 w 5006898"/>
              <a:gd name="connsiteY0" fmla="*/ 0 h 892098"/>
              <a:gd name="connsiteX1" fmla="*/ 0 w 5006898"/>
              <a:gd name="connsiteY1" fmla="*/ 892098 h 892098"/>
              <a:gd name="connsiteX2" fmla="*/ 5006898 w 5006898"/>
              <a:gd name="connsiteY2" fmla="*/ 892098 h 892098"/>
              <a:gd name="connsiteX3" fmla="*/ 4304370 w 5006898"/>
              <a:gd name="connsiteY3" fmla="*/ 0 h 892098"/>
              <a:gd name="connsiteX4" fmla="*/ 0 w 5006898"/>
              <a:gd name="connsiteY4" fmla="*/ 0 h 892098"/>
              <a:gd name="connsiteX0" fmla="*/ 0 w 5352586"/>
              <a:gd name="connsiteY0" fmla="*/ 0 h 892098"/>
              <a:gd name="connsiteX1" fmla="*/ 0 w 5352586"/>
              <a:gd name="connsiteY1" fmla="*/ 892098 h 892098"/>
              <a:gd name="connsiteX2" fmla="*/ 5352586 w 5352586"/>
              <a:gd name="connsiteY2" fmla="*/ 892098 h 892098"/>
              <a:gd name="connsiteX3" fmla="*/ 4304370 w 5352586"/>
              <a:gd name="connsiteY3" fmla="*/ 0 h 892098"/>
              <a:gd name="connsiteX4" fmla="*/ 0 w 5352586"/>
              <a:gd name="connsiteY4" fmla="*/ 0 h 892098"/>
              <a:gd name="connsiteX0" fmla="*/ 0 w 4925346"/>
              <a:gd name="connsiteY0" fmla="*/ 0 h 892098"/>
              <a:gd name="connsiteX1" fmla="*/ 0 w 4925346"/>
              <a:gd name="connsiteY1" fmla="*/ 892098 h 892098"/>
              <a:gd name="connsiteX2" fmla="*/ 4925346 w 4925346"/>
              <a:gd name="connsiteY2" fmla="*/ 877710 h 892098"/>
              <a:gd name="connsiteX3" fmla="*/ 4304370 w 4925346"/>
              <a:gd name="connsiteY3" fmla="*/ 0 h 892098"/>
              <a:gd name="connsiteX4" fmla="*/ 0 w 4925346"/>
              <a:gd name="connsiteY4" fmla="*/ 0 h 8920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5346" h="892098">
                <a:moveTo>
                  <a:pt x="0" y="0"/>
                </a:moveTo>
                <a:lnTo>
                  <a:pt x="0" y="892098"/>
                </a:lnTo>
                <a:lnTo>
                  <a:pt x="4925346" y="877710"/>
                </a:lnTo>
                <a:lnTo>
                  <a:pt x="4304370" y="0"/>
                </a:lnTo>
                <a:lnTo>
                  <a:pt x="0" y="0"/>
                </a:lnTo>
                <a:close/>
              </a:path>
            </a:pathLst>
          </a:custGeom>
          <a:solidFill>
            <a:srgbClr val="662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40467"/>
            <a:ext cx="10515600" cy="1325563"/>
          </a:xfrm>
        </p:spPr>
        <p:txBody>
          <a:bodyPr>
            <a:normAutofit/>
          </a:bodyPr>
          <a:lstStyle>
            <a:lvl1pPr>
              <a:defRPr sz="3000">
                <a:solidFill>
                  <a:schemeClr val="bg1"/>
                </a:solidFill>
              </a:defRPr>
            </a:lvl1pPr>
          </a:lstStyle>
          <a:p>
            <a:r>
              <a:rPr lang="en-US" dirty="0" smtClean="0"/>
              <a:t>Click to edit Master title style</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75633838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CONTENT">
    <p:spTree>
      <p:nvGrpSpPr>
        <p:cNvPr id="1" name=""/>
        <p:cNvGrpSpPr/>
        <p:nvPr/>
      </p:nvGrpSpPr>
      <p:grpSpPr>
        <a:xfrm>
          <a:off x="0" y="0"/>
          <a:ext cx="0" cy="0"/>
          <a:chOff x="0" y="0"/>
          <a:chExt cx="0" cy="0"/>
        </a:xfrm>
      </p:grpSpPr>
      <p:sp>
        <p:nvSpPr>
          <p:cNvPr id="9" name="Triangle 8"/>
          <p:cNvSpPr/>
          <p:nvPr userDrawn="1"/>
        </p:nvSpPr>
        <p:spPr>
          <a:xfrm>
            <a:off x="10571356" y="5460893"/>
            <a:ext cx="1620644" cy="1397107"/>
          </a:xfrm>
          <a:prstGeom prst="triangle">
            <a:avLst/>
          </a:prstGeom>
          <a:solidFill>
            <a:srgbClr val="6627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669073"/>
            <a:ext cx="10515600" cy="550789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28245" y="6328800"/>
            <a:ext cx="721204" cy="392400"/>
          </a:xfrm>
          <a:prstGeom prst="rect">
            <a:avLst/>
          </a:prstGeom>
        </p:spPr>
      </p:pic>
    </p:spTree>
    <p:extLst>
      <p:ext uri="{BB962C8B-B14F-4D97-AF65-F5344CB8AC3E}">
        <p14:creationId xmlns:p14="http://schemas.microsoft.com/office/powerpoint/2010/main" val="110326989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mailto:ylouis@aup.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Going home? Get organized and tie up loose ends</a:t>
            </a:r>
            <a:endParaRPr lang="en-US" dirty="0"/>
          </a:p>
        </p:txBody>
      </p:sp>
    </p:spTree>
    <p:extLst>
      <p:ext uri="{BB962C8B-B14F-4D97-AF65-F5344CB8AC3E}">
        <p14:creationId xmlns:p14="http://schemas.microsoft.com/office/powerpoint/2010/main" val="213951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Font typeface="Arial" panose="020B0604020202020204" pitchFamily="34" charset="0"/>
              <a:buNone/>
            </a:pPr>
            <a:r>
              <a:rPr lang="en-US" altLang="fr-FR" dirty="0"/>
              <a:t>Au revoir! We hope that you’ve had an incredible experience at AUP and that you will be an active member of our alumni community. When it’s time for your departure from AUP and Paris, we’re here to help assist you for all necessary pre-departure procedures.</a:t>
            </a:r>
          </a:p>
          <a:p>
            <a:pPr marL="0" indent="0">
              <a:buFont typeface="Arial" panose="020B0604020202020204" pitchFamily="34" charset="0"/>
              <a:buNone/>
            </a:pPr>
            <a:endParaRPr lang="en-US" altLang="fr-FR" dirty="0"/>
          </a:p>
          <a:p>
            <a:pPr marL="0" indent="0">
              <a:buFont typeface="Arial" panose="020B0604020202020204" pitchFamily="34" charset="0"/>
              <a:buNone/>
            </a:pPr>
            <a:r>
              <a:rPr lang="en-US" altLang="fr-FR" dirty="0"/>
              <a:t>From experience, we know there are a number of administrative matters in particular that you should pay close attention to now and before leaving. Read the following slides for more info. </a:t>
            </a:r>
          </a:p>
          <a:p>
            <a:pPr marL="0" indent="0">
              <a:buFont typeface="Arial" panose="020B0604020202020204" pitchFamily="34" charset="0"/>
              <a:buNone/>
            </a:pPr>
            <a:endParaRPr lang="en-US" altLang="fr-FR" dirty="0"/>
          </a:p>
        </p:txBody>
      </p:sp>
    </p:spTree>
    <p:extLst>
      <p:ext uri="{BB962C8B-B14F-4D97-AF65-F5344CB8AC3E}">
        <p14:creationId xmlns:p14="http://schemas.microsoft.com/office/powerpoint/2010/main" val="16110942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defRPr/>
            </a:pPr>
            <a:r>
              <a:rPr lang="en-US" dirty="0"/>
              <a:t>First send a cancellation letter with an accuse de reception (certified mail) to your phone/Internet company. Download a template letter from the AUP website in the “Leaving Paris” section. With this letter you should add a French enrollment certificate specifying that you are graduating from AUP as well as proof that you are leaving the country, if possible (proof of employment, proof of residency, </a:t>
            </a:r>
            <a:r>
              <a:rPr lang="en-US" dirty="0" err="1"/>
              <a:t>etc</a:t>
            </a:r>
            <a:r>
              <a:rPr lang="en-US" dirty="0"/>
              <a:t>). </a:t>
            </a:r>
            <a:r>
              <a:rPr lang="en-US" b="1" dirty="0"/>
              <a:t>It is essential to send all of this one month before you leave</a:t>
            </a:r>
            <a:r>
              <a:rPr lang="en-US" dirty="0"/>
              <a:t>!</a:t>
            </a:r>
          </a:p>
          <a:p>
            <a:pPr marL="0" indent="0">
              <a:buFont typeface="Arial" panose="020B0604020202020204" pitchFamily="34" charset="0"/>
              <a:buNone/>
              <a:defRPr/>
            </a:pPr>
            <a:endParaRPr lang="en-US" dirty="0"/>
          </a:p>
          <a:p>
            <a:pPr>
              <a:defRPr/>
            </a:pPr>
            <a:r>
              <a:rPr lang="en-US" dirty="0"/>
              <a:t>If you have an Internet box (</a:t>
            </a:r>
            <a:r>
              <a:rPr lang="en-US" dirty="0" err="1"/>
              <a:t>Numéricable</a:t>
            </a:r>
            <a:r>
              <a:rPr lang="en-US" dirty="0"/>
              <a:t>, BBOX, </a:t>
            </a:r>
            <a:r>
              <a:rPr lang="en-US" dirty="0" err="1"/>
              <a:t>Livebox</a:t>
            </a:r>
            <a:r>
              <a:rPr lang="en-US" dirty="0"/>
              <a:t>, etc.), don’t forget to give it back or you will be charged. Your Internet provider should be able to give you an empty package to return this equipment to the shop closest to where you live.</a:t>
            </a:r>
          </a:p>
          <a:p>
            <a:pPr>
              <a:defRPr/>
            </a:pPr>
            <a:endParaRPr lang="en-US" dirty="0"/>
          </a:p>
          <a:p>
            <a:pPr>
              <a:defRPr/>
            </a:pPr>
            <a:r>
              <a:rPr lang="en-US" dirty="0"/>
              <a:t>We advise you to contact your bank before leaving </a:t>
            </a:r>
            <a:r>
              <a:rPr lang="fr-FR" dirty="0"/>
              <a:t>to cancel </a:t>
            </a:r>
            <a:r>
              <a:rPr lang="fr-FR" dirty="0" err="1"/>
              <a:t>your</a:t>
            </a:r>
            <a:r>
              <a:rPr lang="fr-FR" dirty="0"/>
              <a:t> </a:t>
            </a:r>
            <a:r>
              <a:rPr lang="fr-FR" i="1" dirty="0"/>
              <a:t>autorisation de </a:t>
            </a:r>
            <a:r>
              <a:rPr lang="fr-FR" i="1" dirty="0" err="1"/>
              <a:t>prelevement</a:t>
            </a:r>
            <a:r>
              <a:rPr lang="fr-FR" i="1" dirty="0"/>
              <a:t> </a:t>
            </a:r>
            <a:r>
              <a:rPr lang="fr-FR" dirty="0"/>
              <a:t>for </a:t>
            </a:r>
            <a:r>
              <a:rPr lang="en-US" dirty="0"/>
              <a:t>all phone and Internet subscriptions. This is a precautionary measure to avoid any charges to your bank account without your knowledge after you </a:t>
            </a:r>
            <a:r>
              <a:rPr lang="fr-FR" dirty="0" err="1"/>
              <a:t>leave</a:t>
            </a:r>
            <a:r>
              <a:rPr lang="fr-FR" dirty="0"/>
              <a:t> the country.</a:t>
            </a:r>
            <a:endParaRPr lang="en-US" dirty="0"/>
          </a:p>
          <a:p>
            <a:pPr>
              <a:defRPr/>
            </a:pPr>
            <a:endParaRPr lang="en-US" sz="3600" dirty="0"/>
          </a:p>
          <a:p>
            <a:endParaRPr lang="en-US" dirty="0"/>
          </a:p>
        </p:txBody>
      </p:sp>
      <p:sp>
        <p:nvSpPr>
          <p:cNvPr id="3" name="Title 2"/>
          <p:cNvSpPr>
            <a:spLocks noGrp="1"/>
          </p:cNvSpPr>
          <p:nvPr>
            <p:ph type="title"/>
          </p:nvPr>
        </p:nvSpPr>
        <p:spPr/>
        <p:txBody>
          <a:bodyPr/>
          <a:lstStyle/>
          <a:p>
            <a:r>
              <a:rPr lang="en-US" altLang="fr-FR" sz="3200" dirty="0">
                <a:solidFill>
                  <a:srgbClr val="FF0000"/>
                </a:solidFill>
              </a:rPr>
              <a:t>What about my </a:t>
            </a:r>
            <a:r>
              <a:rPr lang="en-US" altLang="fr-FR" sz="3200" dirty="0" smtClean="0">
                <a:solidFill>
                  <a:srgbClr val="FF0000"/>
                </a:solidFill>
              </a:rPr>
              <a:t>phone/internet </a:t>
            </a:r>
            <a:r>
              <a:rPr lang="en-US" altLang="fr-FR" sz="3200" dirty="0">
                <a:solidFill>
                  <a:srgbClr val="FF0000"/>
                </a:solidFill>
              </a:rPr>
              <a:t>contract? </a:t>
            </a:r>
            <a:endParaRPr lang="en-US" dirty="0"/>
          </a:p>
        </p:txBody>
      </p:sp>
    </p:spTree>
    <p:extLst>
      <p:ext uri="{BB962C8B-B14F-4D97-AF65-F5344CB8AC3E}">
        <p14:creationId xmlns:p14="http://schemas.microsoft.com/office/powerpoint/2010/main" val="1731344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defRPr/>
            </a:pPr>
            <a:r>
              <a:rPr lang="en-US" dirty="0"/>
              <a:t>You should meet with your bank account advisor</a:t>
            </a:r>
            <a:r>
              <a:rPr lang="fr-FR" dirty="0"/>
              <a:t> </a:t>
            </a:r>
            <a:r>
              <a:rPr lang="en-US" dirty="0"/>
              <a:t>about </a:t>
            </a:r>
            <a:r>
              <a:rPr lang="en-US" b="1" dirty="0"/>
              <a:t>three weeks prior to departure</a:t>
            </a:r>
            <a:r>
              <a:rPr lang="en-US" dirty="0"/>
              <a:t> to start the</a:t>
            </a:r>
            <a:r>
              <a:rPr lang="fr-FR" dirty="0"/>
              <a:t> </a:t>
            </a:r>
            <a:r>
              <a:rPr lang="en-US" dirty="0"/>
              <a:t>process to close your bank account. </a:t>
            </a:r>
          </a:p>
          <a:p>
            <a:pPr>
              <a:defRPr/>
            </a:pPr>
            <a:endParaRPr lang="en-US" dirty="0"/>
          </a:p>
          <a:p>
            <a:pPr>
              <a:defRPr/>
            </a:pPr>
            <a:r>
              <a:rPr lang="en-US" dirty="0"/>
              <a:t>You may need</a:t>
            </a:r>
            <a:r>
              <a:rPr lang="fr-FR" dirty="0"/>
              <a:t> </a:t>
            </a:r>
            <a:r>
              <a:rPr lang="en-US" dirty="0"/>
              <a:t>to leave your account open after leaving the country if you are awaiting reimbursements. </a:t>
            </a:r>
            <a:r>
              <a:rPr lang="fr-FR" dirty="0"/>
              <a:t> </a:t>
            </a:r>
            <a:r>
              <a:rPr lang="en-US" dirty="0"/>
              <a:t>This can be negotiated with your bank advisor. </a:t>
            </a:r>
          </a:p>
          <a:p>
            <a:pPr>
              <a:defRPr/>
            </a:pPr>
            <a:endParaRPr lang="en-US" dirty="0"/>
          </a:p>
          <a:p>
            <a:pPr>
              <a:defRPr/>
            </a:pPr>
            <a:r>
              <a:rPr lang="en-US" dirty="0"/>
              <a:t>Ask</a:t>
            </a:r>
            <a:r>
              <a:rPr lang="fr-FR" dirty="0"/>
              <a:t> </a:t>
            </a:r>
            <a:r>
              <a:rPr lang="en-US" dirty="0"/>
              <a:t>your bank to </a:t>
            </a:r>
            <a:r>
              <a:rPr lang="en-US" b="1" dirty="0"/>
              <a:t>cancel all </a:t>
            </a:r>
            <a:r>
              <a:rPr lang="en-US" b="1" i="1" dirty="0" err="1"/>
              <a:t>autorisations</a:t>
            </a:r>
            <a:r>
              <a:rPr lang="en-US" b="1" i="1" dirty="0"/>
              <a:t> de </a:t>
            </a:r>
            <a:r>
              <a:rPr lang="en-US" b="1" i="1" dirty="0" err="1"/>
              <a:t>prelevement</a:t>
            </a:r>
            <a:r>
              <a:rPr lang="fr-FR" b="1" dirty="0"/>
              <a:t> </a:t>
            </a:r>
            <a:r>
              <a:rPr lang="en-US" dirty="0"/>
              <a:t>for phone, Internet, gym and other subscriptions to</a:t>
            </a:r>
            <a:r>
              <a:rPr lang="fr-FR" dirty="0"/>
              <a:t> </a:t>
            </a:r>
            <a:r>
              <a:rPr lang="en-US" dirty="0"/>
              <a:t>avoid unwanted fees after you leave.</a:t>
            </a:r>
          </a:p>
          <a:p>
            <a:pPr marL="0" indent="0">
              <a:buFont typeface="Arial" panose="020B0604020202020204" pitchFamily="34" charset="0"/>
              <a:buNone/>
              <a:defRPr/>
            </a:pPr>
            <a:endParaRPr lang="fr-FR" dirty="0"/>
          </a:p>
          <a:p>
            <a:pPr marL="0" indent="0">
              <a:buFont typeface="Arial" panose="020B0604020202020204" pitchFamily="34" charset="0"/>
              <a:buNone/>
              <a:defRPr/>
            </a:pPr>
            <a:r>
              <a:rPr lang="fr-FR" dirty="0"/>
              <a:t>Société Générale: </a:t>
            </a:r>
          </a:p>
          <a:p>
            <a:pPr marL="0" indent="0">
              <a:buFont typeface="Arial" panose="020B0604020202020204" pitchFamily="34" charset="0"/>
              <a:buNone/>
              <a:defRPr/>
            </a:pPr>
            <a:r>
              <a:rPr lang="fr-FR" dirty="0"/>
              <a:t>Marylise </a:t>
            </a:r>
            <a:r>
              <a:rPr lang="fr-FR" dirty="0" err="1"/>
              <a:t>Jusselin</a:t>
            </a:r>
            <a:endParaRPr lang="fr-FR" dirty="0"/>
          </a:p>
          <a:p>
            <a:pPr marL="0" indent="0">
              <a:buFont typeface="Arial" panose="020B0604020202020204" pitchFamily="34" charset="0"/>
              <a:buNone/>
              <a:defRPr/>
            </a:pPr>
            <a:r>
              <a:rPr lang="en-US" dirty="0"/>
              <a:t>+33 (0)1 47.53.55.25</a:t>
            </a:r>
          </a:p>
          <a:p>
            <a:pPr marL="0" indent="0">
              <a:buFont typeface="Arial" panose="020B0604020202020204" pitchFamily="34" charset="0"/>
              <a:buNone/>
              <a:defRPr/>
            </a:pPr>
            <a:r>
              <a:rPr lang="fr-FR" dirty="0"/>
              <a:t>Marylise.jusselin@socgen.com</a:t>
            </a:r>
          </a:p>
          <a:p>
            <a:endParaRPr lang="en-US" dirty="0"/>
          </a:p>
        </p:txBody>
      </p:sp>
      <p:sp>
        <p:nvSpPr>
          <p:cNvPr id="3" name="Title 2"/>
          <p:cNvSpPr>
            <a:spLocks noGrp="1"/>
          </p:cNvSpPr>
          <p:nvPr>
            <p:ph type="title"/>
          </p:nvPr>
        </p:nvSpPr>
        <p:spPr/>
        <p:txBody>
          <a:bodyPr>
            <a:normAutofit/>
          </a:bodyPr>
          <a:lstStyle/>
          <a:p>
            <a:r>
              <a:rPr lang="en-US" altLang="fr-FR" sz="4000" dirty="0">
                <a:solidFill>
                  <a:srgbClr val="FF0000"/>
                </a:solidFill>
              </a:rPr>
              <a:t>When should I close my bank account?</a:t>
            </a:r>
            <a:br>
              <a:rPr lang="en-US" altLang="fr-FR" sz="4000" dirty="0">
                <a:solidFill>
                  <a:srgbClr val="FF0000"/>
                </a:solidFill>
              </a:rPr>
            </a:br>
            <a:endParaRPr lang="en-US" sz="4000" dirty="0"/>
          </a:p>
        </p:txBody>
      </p:sp>
    </p:spTree>
    <p:extLst>
      <p:ext uri="{BB962C8B-B14F-4D97-AF65-F5344CB8AC3E}">
        <p14:creationId xmlns:p14="http://schemas.microsoft.com/office/powerpoint/2010/main" val="668996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92500" lnSpcReduction="10000"/>
          </a:bodyPr>
          <a:lstStyle/>
          <a:p>
            <a:pPr>
              <a:defRPr/>
            </a:pPr>
            <a:r>
              <a:rPr lang="en-US" dirty="0"/>
              <a:t>Yes. Your mail can be directed for either six months (€68 fee) or 12 (€118 fee).</a:t>
            </a:r>
          </a:p>
          <a:p>
            <a:pPr>
              <a:defRPr/>
            </a:pPr>
            <a:endParaRPr lang="en-US" dirty="0"/>
          </a:p>
          <a:p>
            <a:pPr marL="0" indent="0">
              <a:buFont typeface="Arial" panose="020B0604020202020204" pitchFamily="34" charset="0"/>
              <a:buNone/>
              <a:defRPr/>
            </a:pPr>
            <a:r>
              <a:rPr lang="en-US" dirty="0"/>
              <a:t>La Poste offices close to campus:</a:t>
            </a:r>
          </a:p>
          <a:p>
            <a:pPr marL="0" indent="0">
              <a:buFont typeface="Arial" panose="020B0604020202020204" pitchFamily="34" charset="0"/>
              <a:buNone/>
              <a:defRPr/>
            </a:pPr>
            <a:endParaRPr lang="en-US" dirty="0"/>
          </a:p>
          <a:p>
            <a:pPr marL="0" indent="0">
              <a:buFont typeface="Arial" panose="020B0604020202020204" pitchFamily="34" charset="0"/>
              <a:buNone/>
              <a:defRPr/>
            </a:pPr>
            <a:r>
              <a:rPr lang="en-US" dirty="0"/>
              <a:t>- 56 rue </a:t>
            </a:r>
            <a:r>
              <a:rPr lang="en-US" dirty="0" err="1"/>
              <a:t>Clerc</a:t>
            </a:r>
            <a:r>
              <a:rPr lang="en-US" dirty="0"/>
              <a:t> 			</a:t>
            </a:r>
          </a:p>
          <a:p>
            <a:pPr marL="0" indent="0">
              <a:buFont typeface="Arial" panose="020B0604020202020204" pitchFamily="34" charset="0"/>
              <a:buNone/>
              <a:defRPr/>
            </a:pPr>
            <a:r>
              <a:rPr lang="en-US" dirty="0"/>
              <a:t>75007 Paris</a:t>
            </a:r>
          </a:p>
          <a:p>
            <a:pPr marL="0" indent="0">
              <a:buFont typeface="Arial" panose="020B0604020202020204" pitchFamily="34" charset="0"/>
              <a:buNone/>
              <a:defRPr/>
            </a:pPr>
            <a:endParaRPr lang="en-US" dirty="0"/>
          </a:p>
          <a:p>
            <a:pPr marL="0" indent="0">
              <a:buFont typeface="Arial" panose="020B0604020202020204" pitchFamily="34" charset="0"/>
              <a:buNone/>
              <a:defRPr/>
            </a:pPr>
            <a:r>
              <a:rPr lang="en-US" dirty="0"/>
              <a:t>- 37 avenue Rapp 	</a:t>
            </a:r>
          </a:p>
          <a:p>
            <a:pPr marL="0" indent="0">
              <a:buFont typeface="Arial" panose="020B0604020202020204" pitchFamily="34" charset="0"/>
              <a:buNone/>
              <a:defRPr/>
            </a:pPr>
            <a:r>
              <a:rPr lang="en-US" dirty="0"/>
              <a:t>75007 Paris		</a:t>
            </a:r>
            <a:endParaRPr lang="en-GB" dirty="0"/>
          </a:p>
          <a:p>
            <a:endParaRPr lang="fr-FR" dirty="0"/>
          </a:p>
        </p:txBody>
      </p:sp>
      <p:sp>
        <p:nvSpPr>
          <p:cNvPr id="3" name="Title 2"/>
          <p:cNvSpPr>
            <a:spLocks noGrp="1"/>
          </p:cNvSpPr>
          <p:nvPr>
            <p:ph type="title"/>
          </p:nvPr>
        </p:nvSpPr>
        <p:spPr/>
        <p:txBody>
          <a:bodyPr>
            <a:normAutofit/>
          </a:bodyPr>
          <a:lstStyle/>
          <a:p>
            <a:r>
              <a:rPr lang="en-US" altLang="fr-FR" sz="4000" dirty="0">
                <a:solidFill>
                  <a:srgbClr val="FF0000"/>
                </a:solidFill>
              </a:rPr>
              <a:t>Can La Poste redirect mail </a:t>
            </a:r>
            <a:r>
              <a:rPr lang="en-US" altLang="fr-FR" sz="4000" dirty="0" smtClean="0">
                <a:solidFill>
                  <a:srgbClr val="FF0000"/>
                </a:solidFill>
              </a:rPr>
              <a:t>to </a:t>
            </a:r>
            <a:r>
              <a:rPr lang="en-US" altLang="fr-FR" sz="4000" dirty="0">
                <a:solidFill>
                  <a:srgbClr val="FF0000"/>
                </a:solidFill>
              </a:rPr>
              <a:t>my new address?</a:t>
            </a:r>
            <a:endParaRPr lang="fr-FR" sz="4000" dirty="0"/>
          </a:p>
        </p:txBody>
      </p:sp>
    </p:spTree>
    <p:extLst>
      <p:ext uri="{BB962C8B-B14F-4D97-AF65-F5344CB8AC3E}">
        <p14:creationId xmlns:p14="http://schemas.microsoft.com/office/powerpoint/2010/main" val="671488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defRPr/>
            </a:pPr>
            <a:r>
              <a:rPr lang="en-US" dirty="0"/>
              <a:t>Call EDF about 10 days before you complete your </a:t>
            </a:r>
            <a:r>
              <a:rPr lang="en-US" i="1" dirty="0" err="1"/>
              <a:t>etat</a:t>
            </a:r>
            <a:r>
              <a:rPr lang="en-US" i="1" dirty="0"/>
              <a:t> des </a:t>
            </a:r>
            <a:r>
              <a:rPr lang="en-US" i="1" dirty="0" err="1"/>
              <a:t>lieux</a:t>
            </a:r>
            <a:r>
              <a:rPr lang="en-US" i="1" dirty="0"/>
              <a:t> </a:t>
            </a:r>
            <a:r>
              <a:rPr lang="en-US" dirty="0"/>
              <a:t>(walkthrough form) with your landlord to make sure the meter reading has been done. Call EDF again the day of your </a:t>
            </a:r>
            <a:r>
              <a:rPr lang="en-US" i="1" dirty="0" err="1"/>
              <a:t>etat</a:t>
            </a:r>
            <a:r>
              <a:rPr lang="en-US" i="1" dirty="0"/>
              <a:t> des </a:t>
            </a:r>
            <a:r>
              <a:rPr lang="en-US" i="1" dirty="0" err="1"/>
              <a:t>lieux</a:t>
            </a:r>
            <a:r>
              <a:rPr lang="en-US" i="1" dirty="0"/>
              <a:t> </a:t>
            </a:r>
            <a:r>
              <a:rPr lang="en-US" dirty="0"/>
              <a:t>with the final meter reading to cancel the account. Plan to provide EDF with your future address when calling so that they can send you a final bill. </a:t>
            </a:r>
          </a:p>
          <a:p>
            <a:pPr>
              <a:defRPr/>
            </a:pPr>
            <a:endParaRPr lang="en-US" i="1" dirty="0"/>
          </a:p>
          <a:p>
            <a:pPr marL="0" indent="0">
              <a:buFont typeface="Arial" panose="020B0604020202020204" pitchFamily="34" charset="0"/>
              <a:buNone/>
              <a:defRPr/>
            </a:pPr>
            <a:r>
              <a:rPr lang="en-US" i="1" dirty="0"/>
              <a:t>EDF English speaking phone line:</a:t>
            </a:r>
          </a:p>
          <a:p>
            <a:pPr marL="0" indent="0">
              <a:buFont typeface="Arial" panose="020B0604020202020204" pitchFamily="34" charset="0"/>
              <a:buNone/>
              <a:defRPr/>
            </a:pPr>
            <a:r>
              <a:rPr lang="fr-FR" dirty="0"/>
              <a:t>+33 (0)5.62.16.49.08</a:t>
            </a:r>
          </a:p>
          <a:p>
            <a:pPr marL="0" indent="0">
              <a:buFont typeface="Arial" panose="020B0604020202020204" pitchFamily="34" charset="0"/>
              <a:buNone/>
              <a:defRPr/>
            </a:pPr>
            <a:endParaRPr lang="fr-FR" dirty="0"/>
          </a:p>
          <a:p>
            <a:pPr marL="0" indent="0">
              <a:buFont typeface="Arial" panose="020B0604020202020204" pitchFamily="34" charset="0"/>
              <a:buNone/>
              <a:defRPr/>
            </a:pPr>
            <a:r>
              <a:rPr lang="en-US" dirty="0"/>
              <a:t>EDF French service: </a:t>
            </a:r>
          </a:p>
          <a:p>
            <a:pPr marL="0" indent="0">
              <a:buFont typeface="Arial" panose="020B0604020202020204" pitchFamily="34" charset="0"/>
              <a:buNone/>
              <a:defRPr/>
            </a:pPr>
            <a:r>
              <a:rPr lang="en-US" dirty="0"/>
              <a:t>+33 (0) 1.42.23.30.10</a:t>
            </a:r>
            <a:endParaRPr lang="en-GB" dirty="0"/>
          </a:p>
          <a:p>
            <a:endParaRPr lang="en-US" dirty="0"/>
          </a:p>
        </p:txBody>
      </p:sp>
      <p:sp>
        <p:nvSpPr>
          <p:cNvPr id="3" name="Title 2"/>
          <p:cNvSpPr>
            <a:spLocks noGrp="1"/>
          </p:cNvSpPr>
          <p:nvPr>
            <p:ph type="title"/>
          </p:nvPr>
        </p:nvSpPr>
        <p:spPr/>
        <p:txBody>
          <a:bodyPr/>
          <a:lstStyle/>
          <a:p>
            <a:r>
              <a:rPr lang="en-US" altLang="fr-FR" sz="3200" dirty="0">
                <a:solidFill>
                  <a:srgbClr val="FF0000"/>
                </a:solidFill>
              </a:rPr>
              <a:t>How can I cancel my electricity contract and pay my final bill? </a:t>
            </a:r>
            <a:endParaRPr lang="en-US" dirty="0"/>
          </a:p>
        </p:txBody>
      </p:sp>
    </p:spTree>
    <p:extLst>
      <p:ext uri="{BB962C8B-B14F-4D97-AF65-F5344CB8AC3E}">
        <p14:creationId xmlns:p14="http://schemas.microsoft.com/office/powerpoint/2010/main" val="550280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0" indent="0">
              <a:buFont typeface="Arial" panose="020B0604020202020204" pitchFamily="34" charset="0"/>
              <a:buNone/>
              <a:defRPr/>
            </a:pPr>
            <a:r>
              <a:rPr lang="en-US" dirty="0"/>
              <a:t>Engage in Our Online Community, Career Mentoring Program and More!</a:t>
            </a:r>
          </a:p>
          <a:p>
            <a:pPr marL="0" indent="0">
              <a:buFont typeface="Arial" panose="020B0604020202020204" pitchFamily="34" charset="0"/>
              <a:buNone/>
              <a:defRPr/>
            </a:pPr>
            <a:endParaRPr lang="en-US" sz="2000" dirty="0"/>
          </a:p>
          <a:p>
            <a:pPr marL="0" indent="0">
              <a:buFont typeface="Arial" panose="020B0604020202020204" pitchFamily="34" charset="0"/>
              <a:buNone/>
              <a:defRPr/>
            </a:pPr>
            <a:r>
              <a:rPr lang="en-US" dirty="0"/>
              <a:t>You can stay involved with AUP in a variety of ways other than attending events and keeping in touch with your classmates. Contact us to learn more about giving back to AUP by providing your time and talents:</a:t>
            </a:r>
          </a:p>
          <a:p>
            <a:pPr marL="0" indent="0">
              <a:buFont typeface="Arial" panose="020B0604020202020204" pitchFamily="34" charset="0"/>
              <a:buNone/>
              <a:defRPr/>
            </a:pPr>
            <a:endParaRPr lang="en-US" altLang="fr-FR" sz="2000" dirty="0"/>
          </a:p>
          <a:p>
            <a:pPr>
              <a:defRPr/>
            </a:pPr>
            <a:r>
              <a:rPr lang="en-US" dirty="0"/>
              <a:t>Become a Class Representative for the Class of 2016 by promoting AUP events and projects to your graduating class.</a:t>
            </a:r>
          </a:p>
          <a:p>
            <a:pPr>
              <a:defRPr/>
            </a:pPr>
            <a:r>
              <a:rPr lang="fr-FR" dirty="0" err="1"/>
              <a:t>Become</a:t>
            </a:r>
            <a:r>
              <a:rPr lang="fr-FR" dirty="0"/>
              <a:t> an Admissions </a:t>
            </a:r>
            <a:r>
              <a:rPr lang="fr-FR" dirty="0" err="1"/>
              <a:t>Representative</a:t>
            </a:r>
            <a:r>
              <a:rPr lang="fr-FR" dirty="0"/>
              <a:t> </a:t>
            </a:r>
            <a:r>
              <a:rPr lang="en-US" dirty="0"/>
              <a:t>by sharing your experiences with prospective </a:t>
            </a:r>
            <a:r>
              <a:rPr lang="fr-FR" dirty="0" err="1"/>
              <a:t>students</a:t>
            </a:r>
            <a:r>
              <a:rPr lang="fr-FR" dirty="0"/>
              <a:t>.</a:t>
            </a:r>
          </a:p>
          <a:p>
            <a:pPr>
              <a:defRPr/>
            </a:pPr>
            <a:r>
              <a:rPr lang="en-US" dirty="0"/>
              <a:t>Join or create an AUP Alumni Chapter. We have alumni chapters worldwide where alumni come together to reconnect, socialize, network, and meet with visiting professors and senior </a:t>
            </a:r>
            <a:r>
              <a:rPr lang="fr-FR" dirty="0"/>
              <a:t>staff </a:t>
            </a:r>
            <a:r>
              <a:rPr lang="fr-FR" dirty="0" err="1"/>
              <a:t>members</a:t>
            </a:r>
            <a:r>
              <a:rPr lang="fr-FR" dirty="0"/>
              <a:t>.</a:t>
            </a:r>
          </a:p>
          <a:p>
            <a:pPr>
              <a:defRPr/>
            </a:pPr>
            <a:r>
              <a:rPr lang="en-US" dirty="0"/>
              <a:t>Career Development In the future, once you are established in your career, consider giving back to AUP by mentoring a current student. Speak about your experiences at campus career events, meet with visiting students </a:t>
            </a:r>
            <a:r>
              <a:rPr lang="en-US" dirty="0" err="1"/>
              <a:t>andprofessors</a:t>
            </a:r>
            <a:r>
              <a:rPr lang="en-US" dirty="0"/>
              <a:t> conducting study trips in your city, or</a:t>
            </a:r>
          </a:p>
          <a:p>
            <a:pPr marL="0" indent="0">
              <a:buFont typeface="Arial" panose="020B0604020202020204" pitchFamily="34" charset="0"/>
              <a:buNone/>
              <a:defRPr/>
            </a:pPr>
            <a:r>
              <a:rPr lang="en-US" dirty="0"/>
              <a:t>       promote internships and jobs to the student and </a:t>
            </a:r>
            <a:r>
              <a:rPr lang="fr-FR" dirty="0" err="1"/>
              <a:t>alumni</a:t>
            </a:r>
            <a:r>
              <a:rPr lang="fr-FR" dirty="0"/>
              <a:t> </a:t>
            </a:r>
            <a:r>
              <a:rPr lang="fr-FR" dirty="0" err="1"/>
              <a:t>community</a:t>
            </a:r>
            <a:r>
              <a:rPr lang="fr-FR" dirty="0"/>
              <a:t>.</a:t>
            </a:r>
            <a:endParaRPr lang="en-US" dirty="0"/>
          </a:p>
          <a:p>
            <a:endParaRPr lang="fr-FR" dirty="0"/>
          </a:p>
        </p:txBody>
      </p:sp>
      <p:sp>
        <p:nvSpPr>
          <p:cNvPr id="3" name="Title 2"/>
          <p:cNvSpPr>
            <a:spLocks noGrp="1"/>
          </p:cNvSpPr>
          <p:nvPr>
            <p:ph type="title"/>
          </p:nvPr>
        </p:nvSpPr>
        <p:spPr/>
        <p:txBody>
          <a:bodyPr>
            <a:normAutofit/>
          </a:bodyPr>
          <a:lstStyle/>
          <a:p>
            <a:r>
              <a:rPr lang="en-US" altLang="fr-FR" sz="4000" dirty="0">
                <a:solidFill>
                  <a:srgbClr val="FF0000"/>
                </a:solidFill>
              </a:rPr>
              <a:t>Sign up with Alumni Affairs</a:t>
            </a:r>
            <a:endParaRPr lang="fr-FR" sz="4000" dirty="0"/>
          </a:p>
        </p:txBody>
      </p:sp>
    </p:spTree>
    <p:extLst>
      <p:ext uri="{BB962C8B-B14F-4D97-AF65-F5344CB8AC3E}">
        <p14:creationId xmlns:p14="http://schemas.microsoft.com/office/powerpoint/2010/main" val="24930396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fontScale="62500" lnSpcReduction="20000"/>
          </a:bodyPr>
          <a:lstStyle/>
          <a:p>
            <a:pPr>
              <a:defRPr/>
            </a:pPr>
            <a:r>
              <a:rPr lang="en-US" dirty="0"/>
              <a:t>professors conducting study trips in your city, or promote internships and        jobs to the student and </a:t>
            </a:r>
            <a:r>
              <a:rPr lang="fr-FR" dirty="0" err="1"/>
              <a:t>alumni</a:t>
            </a:r>
            <a:r>
              <a:rPr lang="fr-FR" dirty="0"/>
              <a:t> </a:t>
            </a:r>
            <a:r>
              <a:rPr lang="fr-FR" dirty="0" err="1"/>
              <a:t>community</a:t>
            </a:r>
            <a:r>
              <a:rPr lang="fr-FR" dirty="0"/>
              <a:t>.</a:t>
            </a:r>
          </a:p>
          <a:p>
            <a:pPr>
              <a:defRPr/>
            </a:pPr>
            <a:r>
              <a:rPr lang="en-US" dirty="0"/>
              <a:t>Make a gift to AUP Once you are able to do so, please consider making a charitable donation to AUP’s Annual Fund. Big or small, every gift goes a long way to promote scholarships (15% of AUP’s annual operational budget), study trips, faculty research, and the growth of academic programs. If you would like to make a gift for a designated purpose, please contact advancement@aup.edu. Any gift made to AUP is tax-deductible according to French and </a:t>
            </a:r>
            <a:r>
              <a:rPr lang="fr-FR" dirty="0"/>
              <a:t>American </a:t>
            </a:r>
            <a:r>
              <a:rPr lang="fr-FR" dirty="0" err="1"/>
              <a:t>legislation</a:t>
            </a:r>
            <a:r>
              <a:rPr lang="fr-FR" dirty="0"/>
              <a:t>.</a:t>
            </a:r>
          </a:p>
          <a:p>
            <a:pPr>
              <a:defRPr/>
            </a:pPr>
            <a:endParaRPr lang="fr-FR" dirty="0"/>
          </a:p>
          <a:p>
            <a:pPr marL="0" indent="0">
              <a:buFont typeface="Arial" panose="020B0604020202020204" pitchFamily="34" charset="0"/>
              <a:buNone/>
              <a:defRPr/>
            </a:pPr>
            <a:r>
              <a:rPr lang="en-US" dirty="0"/>
              <a:t>AUP may not be foremost in your thoughts each day, but we hope it will always be a part of your life . . . it is YOUR University, your alma mater. Your continued participation, ideas, </a:t>
            </a:r>
            <a:r>
              <a:rPr lang="en-US" dirty="0" err="1"/>
              <a:t>suggestions,and</a:t>
            </a:r>
            <a:r>
              <a:rPr lang="en-US" dirty="0"/>
              <a:t> concerns are always welcome.</a:t>
            </a:r>
          </a:p>
          <a:p>
            <a:pPr marL="0" indent="0">
              <a:buFont typeface="Arial" panose="020B0604020202020204" pitchFamily="34" charset="0"/>
              <a:buNone/>
              <a:defRPr/>
            </a:pPr>
            <a:endParaRPr lang="en-US" dirty="0"/>
          </a:p>
          <a:p>
            <a:pPr marL="0" indent="0">
              <a:buFont typeface="Arial" panose="020B0604020202020204" pitchFamily="34" charset="0"/>
              <a:buNone/>
              <a:defRPr/>
            </a:pPr>
            <a:r>
              <a:rPr lang="en-US" dirty="0"/>
              <a:t>Everyone at AUP wishes you much success in the years ahead. And we are interested in your new adventures! Keep us informed about important events in your life and we’ll keep you informed about what we and your fellow </a:t>
            </a:r>
            <a:r>
              <a:rPr lang="fr-FR" dirty="0" err="1"/>
              <a:t>classmates</a:t>
            </a:r>
            <a:r>
              <a:rPr lang="fr-FR" dirty="0"/>
              <a:t> are up to.</a:t>
            </a:r>
          </a:p>
          <a:p>
            <a:pPr marL="0" indent="0">
              <a:buFont typeface="Arial" panose="020B0604020202020204" pitchFamily="34" charset="0"/>
              <a:buNone/>
              <a:defRPr/>
            </a:pPr>
            <a:endParaRPr lang="fr-FR" altLang="fr-FR" dirty="0"/>
          </a:p>
          <a:p>
            <a:pPr marL="0" indent="0">
              <a:buFont typeface="Arial" panose="020B0604020202020204" pitchFamily="34" charset="0"/>
              <a:buNone/>
              <a:defRPr/>
            </a:pPr>
            <a:r>
              <a:rPr lang="fr-FR" altLang="fr-FR" dirty="0"/>
              <a:t>Contact:  </a:t>
            </a:r>
            <a:r>
              <a:rPr lang="fr-FR" dirty="0"/>
              <a:t>Amber Cooper-</a:t>
            </a:r>
            <a:r>
              <a:rPr lang="fr-FR" dirty="0" err="1"/>
              <a:t>Jorez</a:t>
            </a:r>
            <a:r>
              <a:rPr lang="fr-FR" dirty="0"/>
              <a:t> ’09 (MAGC)</a:t>
            </a:r>
          </a:p>
          <a:p>
            <a:pPr marL="0" indent="0">
              <a:buFont typeface="Arial" panose="020B0604020202020204" pitchFamily="34" charset="0"/>
              <a:buNone/>
              <a:defRPr/>
            </a:pPr>
            <a:r>
              <a:rPr lang="fr-FR" dirty="0" err="1"/>
              <a:t>Alumni</a:t>
            </a:r>
            <a:r>
              <a:rPr lang="fr-FR" dirty="0"/>
              <a:t> </a:t>
            </a:r>
            <a:r>
              <a:rPr lang="fr-FR" dirty="0" err="1"/>
              <a:t>Affairs</a:t>
            </a:r>
            <a:r>
              <a:rPr lang="fr-FR" dirty="0"/>
              <a:t> and </a:t>
            </a:r>
            <a:r>
              <a:rPr lang="fr-FR" dirty="0" err="1"/>
              <a:t>Development</a:t>
            </a:r>
            <a:r>
              <a:rPr lang="fr-FR" dirty="0"/>
              <a:t> </a:t>
            </a:r>
            <a:r>
              <a:rPr lang="fr-FR" dirty="0" err="1"/>
              <a:t>Coordinator</a:t>
            </a:r>
            <a:endParaRPr lang="fr-FR" dirty="0"/>
          </a:p>
          <a:p>
            <a:pPr marL="0" indent="0">
              <a:buFont typeface="Arial" panose="020B0604020202020204" pitchFamily="34" charset="0"/>
              <a:buNone/>
              <a:defRPr/>
            </a:pPr>
            <a:r>
              <a:rPr lang="fr-FR" dirty="0"/>
              <a:t>+33 (0)1 40.62.05.65</a:t>
            </a:r>
          </a:p>
          <a:p>
            <a:pPr marL="0" indent="0">
              <a:buFont typeface="Arial" panose="020B0604020202020204" pitchFamily="34" charset="0"/>
              <a:buNone/>
              <a:defRPr/>
            </a:pPr>
            <a:r>
              <a:rPr lang="fr-FR" dirty="0"/>
              <a:t>acooper@aup.edu</a:t>
            </a:r>
            <a:endParaRPr lang="fr-FR" altLang="fr-FR" dirty="0"/>
          </a:p>
          <a:p>
            <a:endParaRPr lang="fr-FR" dirty="0"/>
          </a:p>
        </p:txBody>
      </p:sp>
    </p:spTree>
    <p:extLst>
      <p:ext uri="{BB962C8B-B14F-4D97-AF65-F5344CB8AC3E}">
        <p14:creationId xmlns:p14="http://schemas.microsoft.com/office/powerpoint/2010/main" val="6018655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Font typeface="Arial" panose="020B0604020202020204" pitchFamily="34" charset="0"/>
              <a:buNone/>
              <a:defRPr/>
            </a:pPr>
            <a:r>
              <a:rPr lang="en-GB" altLang="fr-FR" dirty="0"/>
              <a:t>Good luck preparing for your departure and the next steps after AUP!</a:t>
            </a:r>
          </a:p>
          <a:p>
            <a:pPr marL="0" indent="0">
              <a:buFont typeface="Arial" panose="020B0604020202020204" pitchFamily="34" charset="0"/>
              <a:buNone/>
              <a:defRPr/>
            </a:pPr>
            <a:endParaRPr lang="en-GB" altLang="fr-FR" dirty="0"/>
          </a:p>
          <a:p>
            <a:pPr marL="0" indent="0">
              <a:buFont typeface="Arial" panose="020B0604020202020204" pitchFamily="34" charset="0"/>
              <a:buNone/>
              <a:defRPr/>
            </a:pPr>
            <a:r>
              <a:rPr lang="en-GB" altLang="fr-FR" dirty="0"/>
              <a:t>Remember, Yann Louis (</a:t>
            </a:r>
            <a:r>
              <a:rPr lang="en-GB" altLang="fr-FR" dirty="0">
                <a:hlinkClick r:id="rId2"/>
              </a:rPr>
              <a:t>ylouis@aup.edu</a:t>
            </a:r>
            <a:r>
              <a:rPr lang="en-GB" altLang="fr-FR" dirty="0"/>
              <a:t>) in the Student Development Office (C409) can help you get organized before you leave.</a:t>
            </a:r>
          </a:p>
          <a:p>
            <a:pPr marL="0" indent="0">
              <a:buFont typeface="Arial" panose="020B0604020202020204" pitchFamily="34" charset="0"/>
              <a:buNone/>
              <a:defRPr/>
            </a:pPr>
            <a:endParaRPr lang="en-GB" altLang="fr-FR" dirty="0"/>
          </a:p>
          <a:p>
            <a:pPr marL="0" indent="0">
              <a:buFont typeface="Arial" panose="020B0604020202020204" pitchFamily="34" charset="0"/>
              <a:buNone/>
              <a:defRPr/>
            </a:pPr>
            <a:r>
              <a:rPr lang="en-GB" altLang="fr-FR" dirty="0"/>
              <a:t>Hope to see you soon!</a:t>
            </a:r>
          </a:p>
          <a:p>
            <a:endParaRPr lang="fr-FR" dirty="0"/>
          </a:p>
        </p:txBody>
      </p:sp>
      <p:sp>
        <p:nvSpPr>
          <p:cNvPr id="3" name="Title 2"/>
          <p:cNvSpPr>
            <a:spLocks noGrp="1"/>
          </p:cNvSpPr>
          <p:nvPr>
            <p:ph type="title"/>
          </p:nvPr>
        </p:nvSpPr>
        <p:spPr/>
        <p:txBody>
          <a:bodyPr>
            <a:normAutofit/>
          </a:bodyPr>
          <a:lstStyle/>
          <a:p>
            <a:r>
              <a:rPr lang="en-US" altLang="fr-FR" sz="4000" dirty="0">
                <a:solidFill>
                  <a:srgbClr val="FF0000"/>
                </a:solidFill>
              </a:rPr>
              <a:t>Remember we are here to help!</a:t>
            </a:r>
            <a:endParaRPr lang="fr-FR" sz="4000" dirty="0"/>
          </a:p>
        </p:txBody>
      </p:sp>
    </p:spTree>
    <p:extLst>
      <p:ext uri="{BB962C8B-B14F-4D97-AF65-F5344CB8AC3E}">
        <p14:creationId xmlns:p14="http://schemas.microsoft.com/office/powerpoint/2010/main" val="15008136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TotalTime>
  <Words>981</Words>
  <Application>Microsoft Office PowerPoint</Application>
  <PresentationFormat>Widescreen</PresentationFormat>
  <Paragraphs>66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Going home? Get organized and tie up loose ends</vt:lpstr>
      <vt:lpstr>PowerPoint Presentation</vt:lpstr>
      <vt:lpstr>What about my phone/internet contract? </vt:lpstr>
      <vt:lpstr>When should I close my bank account? </vt:lpstr>
      <vt:lpstr>Can La Poste redirect mail to my new address?</vt:lpstr>
      <vt:lpstr>How can I cancel my electricity contract and pay my final bill? </vt:lpstr>
      <vt:lpstr>Sign up with Alumni Affairs</vt:lpstr>
      <vt:lpstr>PowerPoint Presentation</vt:lpstr>
      <vt:lpstr>Remember we are here to help!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Kilian Ordelheide</dc:creator>
  <cp:lastModifiedBy>Yann Louis</cp:lastModifiedBy>
  <cp:revision>6</cp:revision>
  <dcterms:created xsi:type="dcterms:W3CDTF">2016-10-27T09:23:14Z</dcterms:created>
  <dcterms:modified xsi:type="dcterms:W3CDTF">2018-04-06T14:53:27Z</dcterms:modified>
</cp:coreProperties>
</file>